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27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9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  <p:sldId id="259" r:id="rId5"/>
    <p:sldId id="260" r:id="rId6"/>
    <p:sldId id="26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1" r:id="rId15"/>
    <p:sldId id="280" r:id="rId16"/>
    <p:sldId id="279" r:id="rId17"/>
    <p:sldId id="262" r:id="rId18"/>
    <p:sldId id="263" r:id="rId19"/>
    <p:sldId id="264" r:id="rId20"/>
    <p:sldId id="265" r:id="rId21"/>
    <p:sldId id="285" r:id="rId22"/>
    <p:sldId id="286" r:id="rId23"/>
    <p:sldId id="266" r:id="rId24"/>
    <p:sldId id="267" r:id="rId25"/>
    <p:sldId id="268" r:id="rId26"/>
    <p:sldId id="269" r:id="rId27"/>
    <p:sldId id="282" r:id="rId28"/>
    <p:sldId id="283" r:id="rId29"/>
    <p:sldId id="281" r:id="rId30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37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ustomXml" Target="../customXml/item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BBDE01-1ACF-4F57-84D2-B5154B2DE849}" type="datetimeFigureOut">
              <a:rPr lang="es-AR" smtClean="0"/>
              <a:t>15/09/2021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D114A-2F8B-4AEA-92AC-88ECB96E24C6}" type="slidenum">
              <a:rPr lang="es-AR" smtClean="0"/>
              <a:t>‹Nº›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1.jpe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jpeg"/><Relationship Id="rId4" Type="http://schemas.openxmlformats.org/officeDocument/2006/relationships/image" Target="../media/image2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1357290" y="1500174"/>
            <a:ext cx="628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AR" dirty="0"/>
          </a:p>
        </p:txBody>
      </p:sp>
      <p:pic>
        <p:nvPicPr>
          <p:cNvPr id="5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29322" y="1714488"/>
            <a:ext cx="2596352" cy="3357586"/>
          </a:xfrm>
          <a:prstGeom prst="rect">
            <a:avLst/>
          </a:prstGeom>
          <a:noFill/>
        </p:spPr>
      </p:pic>
      <p:sp>
        <p:nvSpPr>
          <p:cNvPr id="9" name="8 Proceso"/>
          <p:cNvSpPr/>
          <p:nvPr/>
        </p:nvSpPr>
        <p:spPr>
          <a:xfrm>
            <a:off x="0" y="2071678"/>
            <a:ext cx="6000760" cy="2714644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9 Proceso"/>
          <p:cNvSpPr/>
          <p:nvPr/>
        </p:nvSpPr>
        <p:spPr>
          <a:xfrm>
            <a:off x="8501090" y="2071678"/>
            <a:ext cx="642910" cy="2786082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1" name="10 CuadroTexto"/>
          <p:cNvSpPr txBox="1"/>
          <p:nvPr/>
        </p:nvSpPr>
        <p:spPr>
          <a:xfrm>
            <a:off x="785786" y="2786058"/>
            <a:ext cx="4429156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balanced" dir="t">
                <a:rot lat="0" lon="0" rev="2100000"/>
              </a:lightRig>
            </a:scene3d>
            <a:sp3d extrusionH="57150" prstMaterial="metal">
              <a:bevelT w="38100" h="25400"/>
              <a:contourClr>
                <a:schemeClr val="bg2"/>
              </a:contourClr>
            </a:sp3d>
          </a:bodyPr>
          <a:lstStyle/>
          <a:p>
            <a:pPr algn="ctr"/>
            <a:r>
              <a:rPr lang="es-AR" sz="4000" b="1" dirty="0" smtClean="0">
                <a:ln w="50800"/>
                <a:solidFill>
                  <a:schemeClr val="bg1">
                    <a:shade val="50000"/>
                  </a:schemeClr>
                </a:solidFill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4000" b="1" dirty="0">
              <a:ln w="50800"/>
              <a:solidFill>
                <a:schemeClr val="bg1">
                  <a:shade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uadroTexto 1"/>
              <p:cNvSpPr txBox="1"/>
              <p:nvPr/>
            </p:nvSpPr>
            <p:spPr>
              <a:xfrm>
                <a:off x="2339504" y="2892596"/>
                <a:ext cx="4464989" cy="792268"/>
              </a:xfrm>
              <a:prstGeom prst="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s-AR" sz="32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𝐸</m:t>
                        </m:r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s-AR" sz="3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𝑈</m:t>
                        </m:r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s-AR" sz="3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s-AR" sz="3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num>
                      <m:den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𝐼</m:t>
                        </m:r>
                        <m:r>
                          <a:rPr lang="es-AR" sz="32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den>
                    </m:f>
                    <m:r>
                      <a:rPr lang="es-AR" sz="3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AR" sz="32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= a</a:t>
                </a:r>
              </a:p>
            </p:txBody>
          </p:sp>
        </mc:Choice>
        <mc:Fallback xmlns="">
          <p:sp>
            <p:nvSpPr>
              <p:cNvPr id="2" name="CuadroTexto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39504" y="2892596"/>
                <a:ext cx="4464989" cy="792268"/>
              </a:xfrm>
              <a:prstGeom prst="rect">
                <a:avLst/>
              </a:prstGeom>
              <a:blipFill rotWithShape="0">
                <a:blip r:embed="rId2"/>
                <a:stretch>
                  <a:fillRect b="-9023"/>
                </a:stretch>
              </a:blipFill>
              <a:ln/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uadroTexto 2"/>
          <p:cNvSpPr txBox="1"/>
          <p:nvPr/>
        </p:nvSpPr>
        <p:spPr>
          <a:xfrm>
            <a:off x="1619672" y="1446300"/>
            <a:ext cx="6984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RELACIÓN DE TRANSFORMACIÓN</a:t>
            </a:r>
            <a:endParaRPr lang="es-AR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967537" y="4797152"/>
            <a:ext cx="73131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AR" sz="2000" dirty="0">
                <a:latin typeface="Arial" panose="020B0604020202020204" pitchFamily="34" charset="0"/>
                <a:cs typeface="Arial" panose="020B0604020202020204" pitchFamily="34" charset="0"/>
              </a:rPr>
              <a:t>Los A/vta. </a:t>
            </a:r>
            <a:r>
              <a:rPr lang="es-AR" sz="2000" dirty="0" err="1">
                <a:latin typeface="Arial" panose="020B0604020202020204" pitchFamily="34" charset="0"/>
                <a:cs typeface="Arial" panose="020B0604020202020204" pitchFamily="34" charset="0"/>
              </a:rPr>
              <a:t>desmagnetizantes</a:t>
            </a:r>
            <a:r>
              <a:rPr lang="es-AR" sz="2000" dirty="0">
                <a:latin typeface="Arial" panose="020B0604020202020204" pitchFamily="34" charset="0"/>
                <a:cs typeface="Arial" panose="020B0604020202020204" pitchFamily="34" charset="0"/>
              </a:rPr>
              <a:t> del secundario, son iguales y opuestos a la fuerza </a:t>
            </a:r>
            <a:r>
              <a:rPr lang="es-AR" sz="2000" dirty="0" err="1">
                <a:latin typeface="Arial" panose="020B0604020202020204" pitchFamily="34" charset="0"/>
                <a:cs typeface="Arial" panose="020B0604020202020204" pitchFamily="34" charset="0"/>
              </a:rPr>
              <a:t>magnetomotriz</a:t>
            </a:r>
            <a:r>
              <a:rPr lang="es-AR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AR" sz="2000" dirty="0" err="1">
                <a:latin typeface="Arial" panose="020B0604020202020204" pitchFamily="34" charset="0"/>
                <a:cs typeface="Arial" panose="020B0604020202020204" pitchFamily="34" charset="0"/>
              </a:rPr>
              <a:t>magnetizante</a:t>
            </a:r>
            <a:r>
              <a:rPr lang="es-AR" sz="2000" dirty="0">
                <a:latin typeface="Arial" panose="020B0604020202020204" pitchFamily="34" charset="0"/>
                <a:cs typeface="Arial" panose="020B0604020202020204" pitchFamily="34" charset="0"/>
              </a:rPr>
              <a:t> del primario.</a:t>
            </a:r>
          </a:p>
        </p:txBody>
      </p:sp>
      <p:sp>
        <p:nvSpPr>
          <p:cNvPr id="6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3" descr="G:\UTN INSPT\imagesCADQE17X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8481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1981465" y="1249613"/>
            <a:ext cx="5254831" cy="5235378"/>
          </a:xfrm>
          <a:prstGeom prst="rect">
            <a:avLst/>
          </a:prstGeom>
        </p:spPr>
      </p:pic>
      <p:cxnSp>
        <p:nvCxnSpPr>
          <p:cNvPr id="4" name="Conector recto 3"/>
          <p:cNvCxnSpPr/>
          <p:nvPr/>
        </p:nvCxnSpPr>
        <p:spPr>
          <a:xfrm>
            <a:off x="4499992" y="1628800"/>
            <a:ext cx="10550" cy="66469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uadroTexto 7"/>
          <p:cNvSpPr txBox="1"/>
          <p:nvPr/>
        </p:nvSpPr>
        <p:spPr>
          <a:xfrm>
            <a:off x="607827" y="1864848"/>
            <a:ext cx="16365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dirty="0">
                <a:latin typeface="Arial" panose="020B0604020202020204" pitchFamily="34" charset="0"/>
                <a:cs typeface="Arial" panose="020B0604020202020204" pitchFamily="34" charset="0"/>
              </a:rPr>
              <a:t>Ciclo de histéresis</a:t>
            </a:r>
          </a:p>
        </p:txBody>
      </p:sp>
      <p:sp>
        <p:nvSpPr>
          <p:cNvPr id="6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3" descr="G:\UTN INSPT\imagesCADQE17X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07831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biLevel thresh="75000"/>
          </a:blip>
          <a:stretch>
            <a:fillRect/>
          </a:stretch>
        </p:blipFill>
        <p:spPr>
          <a:xfrm>
            <a:off x="1804183" y="945860"/>
            <a:ext cx="5816772" cy="5723500"/>
          </a:xfrm>
          <a:prstGeom prst="rect">
            <a:avLst/>
          </a:prstGeom>
        </p:spPr>
      </p:pic>
      <p:sp>
        <p:nvSpPr>
          <p:cNvPr id="4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3" descr="G:\UTN INSPT\imagesCADQE17X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84296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293" y="1916832"/>
            <a:ext cx="4901414" cy="3364071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2239868" y="5661248"/>
            <a:ext cx="4664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latin typeface="Arial" panose="020B0604020202020204" pitchFamily="34" charset="0"/>
                <a:cs typeface="Arial" panose="020B0604020202020204" pitchFamily="34" charset="0"/>
              </a:rPr>
              <a:t>Forma de onda de la corriente en vacío</a:t>
            </a:r>
          </a:p>
        </p:txBody>
      </p:sp>
      <p:sp>
        <p:nvSpPr>
          <p:cNvPr id="5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Picture 3" descr="G:\UTN INSPT\imagesCADQE17X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592396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2420888"/>
            <a:ext cx="7235052" cy="2728888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403648" y="1322332"/>
            <a:ext cx="63367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CIRCUITO EQUIVALENTE EXACTO DEL TRANSFORMADOR</a:t>
            </a:r>
            <a:endParaRPr lang="es-A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994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ángulo 1"/>
              <p:cNvSpPr/>
              <p:nvPr/>
            </p:nvSpPr>
            <p:spPr>
              <a:xfrm>
                <a:off x="929461" y="2918719"/>
                <a:ext cx="3107710" cy="6182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𝑑𝑖</m:t>
                          </m:r>
                          <m:r>
                            <a:rPr lang="es-AR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𝑑𝑖</m:t>
                          </m:r>
                          <m:r>
                            <a:rPr lang="es-AR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es-AR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2" name="Rectángulo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461" y="2918719"/>
                <a:ext cx="3107710" cy="618246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ángulo 2"/>
              <p:cNvSpPr/>
              <p:nvPr/>
            </p:nvSpPr>
            <p:spPr>
              <a:xfrm>
                <a:off x="929460" y="3747063"/>
                <a:ext cx="3107710" cy="6182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𝑑𝑖</m:t>
                          </m:r>
                          <m:r>
                            <a:rPr lang="es-AR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𝑀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𝑑𝑖</m:t>
                          </m:r>
                          <m:r>
                            <a:rPr lang="es-AR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</m:oMath>
                  </m:oMathPara>
                </a14:m>
                <a:endParaRPr lang="es-AR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3" name="Rectángulo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9460" y="3747063"/>
                <a:ext cx="3107710" cy="61824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ángulo 3"/>
              <p:cNvSpPr/>
              <p:nvPr/>
            </p:nvSpPr>
            <p:spPr>
              <a:xfrm>
                <a:off x="1051850" y="4532792"/>
                <a:ext cx="173919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𝛷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𝑒𝑠𝑝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s-AR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Rectángulo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1850" y="4532792"/>
                <a:ext cx="1739194" cy="369332"/>
              </a:xfrm>
              <a:prstGeom prst="rect">
                <a:avLst/>
              </a:prstGeom>
              <a:blipFill rotWithShape="0"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ángulo 4"/>
              <p:cNvSpPr/>
              <p:nvPr/>
            </p:nvSpPr>
            <p:spPr>
              <a:xfrm>
                <a:off x="1051851" y="4878675"/>
                <a:ext cx="173919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𝛷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𝑒𝑠𝑝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s-AR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5" name="Rectángulo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1851" y="4878675"/>
                <a:ext cx="1739194" cy="369332"/>
              </a:xfrm>
              <a:prstGeom prst="rect">
                <a:avLst/>
              </a:prstGeom>
              <a:blipFill rotWithShape="0">
                <a:blip r:embed="rId5"/>
                <a:stretch>
                  <a:fillRect b="-11475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ángulo 5"/>
              <p:cNvSpPr/>
              <p:nvPr/>
            </p:nvSpPr>
            <p:spPr>
              <a:xfrm>
                <a:off x="611560" y="5335816"/>
                <a:ext cx="3743910" cy="6182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1 </m:t>
                      </m:r>
                      <m:f>
                        <m:fPr>
                          <m:ctrlP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𝛷</m:t>
                          </m:r>
                        </m:num>
                        <m:den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s-AR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6" name="Rectángulo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5335816"/>
                <a:ext cx="3743910" cy="618246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ángulo 6"/>
              <p:cNvSpPr/>
              <p:nvPr/>
            </p:nvSpPr>
            <p:spPr>
              <a:xfrm>
                <a:off x="611560" y="6021288"/>
                <a:ext cx="3743910" cy="6182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𝑈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2 </m:t>
                      </m:r>
                      <m:f>
                        <m:fPr>
                          <m:ctrlP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𝛷</m:t>
                          </m:r>
                        </m:num>
                        <m:den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s-AR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7" name="Rectángulo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560" y="6021288"/>
                <a:ext cx="3743910" cy="618246"/>
              </a:xfrm>
              <a:prstGeom prst="rect">
                <a:avLst/>
              </a:prstGeom>
              <a:blipFill rotWithShape="0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ángulo 8"/>
              <p:cNvSpPr/>
              <p:nvPr/>
            </p:nvSpPr>
            <p:spPr>
              <a:xfrm>
                <a:off x="723225" y="473724"/>
                <a:ext cx="3467616" cy="6183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1+ </m:t>
                      </m:r>
                      <m:f>
                        <m:fPr>
                          <m:ctrlP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s-AR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s-AR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9" name="Rectángulo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225" y="473724"/>
                <a:ext cx="3467616" cy="618311"/>
              </a:xfrm>
              <a:prstGeom prst="rect">
                <a:avLst/>
              </a:prstGeom>
              <a:blipFill rotWithShape="0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ángulo 9"/>
              <p:cNvSpPr/>
              <p:nvPr/>
            </p:nvSpPr>
            <p:spPr>
              <a:xfrm>
                <a:off x="723225" y="1174730"/>
                <a:ext cx="3467616" cy="6183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2+ </m:t>
                      </m:r>
                      <m:f>
                        <m:fPr>
                          <m:ctrlP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𝜆</m:t>
                          </m:r>
                          <m:r>
                            <a:rPr lang="es-AR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𝑅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s-AR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0" name="Rectángulo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3225" y="1174730"/>
                <a:ext cx="3467616" cy="618311"/>
              </a:xfrm>
              <a:prstGeom prst="rect">
                <a:avLst/>
              </a:prstGeom>
              <a:blipFill rotWithShape="0"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ángulo 10"/>
              <p:cNvSpPr/>
              <p:nvPr/>
            </p:nvSpPr>
            <p:spPr>
              <a:xfrm>
                <a:off x="1051850" y="1933724"/>
                <a:ext cx="200247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𝑀𝑖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oMath>
                  </m:oMathPara>
                </a14:m>
                <a:endParaRPr lang="es-AR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1" name="Rectángulo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1850" y="1933724"/>
                <a:ext cx="2002471" cy="369332"/>
              </a:xfrm>
              <a:prstGeom prst="rect">
                <a:avLst/>
              </a:prstGeom>
              <a:blipFill rotWithShape="0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ángulo 11"/>
              <p:cNvSpPr/>
              <p:nvPr/>
            </p:nvSpPr>
            <p:spPr>
              <a:xfrm>
                <a:off x="1051850" y="2238607"/>
                <a:ext cx="200247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2=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2.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2+</m:t>
                      </m:r>
                      <m:r>
                        <a:rPr lang="es-AR" i="1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𝑀𝑖</m:t>
                      </m:r>
                      <m:r>
                        <a:rPr lang="es-AR">
                          <a:solidFill>
                            <a:schemeClr val="accent2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s-AR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2" name="Rectángulo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1850" y="2238607"/>
                <a:ext cx="2002471" cy="369332"/>
              </a:xfrm>
              <a:prstGeom prst="rect">
                <a:avLst/>
              </a:prstGeom>
              <a:blipFill rotWithShape="0"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ángulo 12"/>
              <p:cNvSpPr/>
              <p:nvPr/>
            </p:nvSpPr>
            <p:spPr>
              <a:xfrm>
                <a:off x="4045869" y="1952651"/>
                <a:ext cx="495866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"/>
                          <m:ctrlP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s-AR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𝐿</m:t>
                          </m:r>
                          <m:r>
                            <a:rPr lang="es-AR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2−</m:t>
                          </m:r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s-AR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𝑐𝑜𝑛𝑠𝑡𝑎𝑛𝑡𝑒</m:t>
                          </m:r>
                          <m:r>
                            <a:rPr lang="es-AR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𝑑𝑒</m:t>
                          </m:r>
                          <m:r>
                            <a:rPr lang="es-AR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s-AR" i="1">
                              <a:solidFill>
                                <a:schemeClr val="accent2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𝑝𝑟𝑜𝑝𝑜𝑟𝑐𝑖𝑜𝑛𝑎𝑙𝑖𝑑𝑎𝑑</m:t>
                          </m:r>
                        </m:e>
                      </m:d>
                    </m:oMath>
                  </m:oMathPara>
                </a14:m>
                <a:endParaRPr lang="es-AR" dirty="0">
                  <a:solidFill>
                    <a:schemeClr val="accent2">
                      <a:lumMod val="50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13" name="Rectángulo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869" y="1952651"/>
                <a:ext cx="4958665" cy="369332"/>
              </a:xfrm>
              <a:prstGeom prst="rect">
                <a:avLst/>
              </a:prstGeom>
              <a:blipFill rotWithShape="0">
                <a:blip r:embed="rId12"/>
                <a:stretch>
                  <a:fillRect t="-119672" r="-9840" b="-183607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ángulo 13"/>
              <p:cNvSpPr/>
              <p:nvPr/>
            </p:nvSpPr>
            <p:spPr>
              <a:xfrm>
                <a:off x="4347743" y="2477767"/>
                <a:ext cx="4435702" cy="3886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600"/>
                  </a:spcAft>
                </a:pPr>
                <a14:m>
                  <m:oMath xmlns:m="http://schemas.openxmlformats.org/officeDocument/2006/math"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1.</m:t>
                    </m:r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1= </m:t>
                    </m:r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𝛷</m:t>
                    </m:r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1</m:t>
                    </m:r>
                  </m:oMath>
                </a14:m>
                <a:r>
                  <a:rPr lang="es-AR" dirty="0">
                    <a:solidFill>
                      <a:schemeClr val="accent2">
                        <a:lumMod val="50000"/>
                      </a:schemeClr>
                    </a:solidFill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(componente del flujo primario)</a:t>
                </a:r>
                <a:endParaRPr lang="es-AR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4" name="Rectángulo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47743" y="2477767"/>
                <a:ext cx="4435702" cy="388696"/>
              </a:xfrm>
              <a:prstGeom prst="rect">
                <a:avLst/>
              </a:prstGeom>
              <a:blipFill rotWithShape="0">
                <a:blip r:embed="rId13"/>
                <a:stretch>
                  <a:fillRect t="-6250" r="-687" b="-20313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Rectángulo 14"/>
              <p:cNvSpPr/>
              <p:nvPr/>
            </p:nvSpPr>
            <p:spPr>
              <a:xfrm>
                <a:off x="4332006" y="2918719"/>
                <a:ext cx="4664931" cy="3886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>
                  <a:lnSpc>
                    <a:spcPct val="107000"/>
                  </a:lnSpc>
                  <a:spcAft>
                    <a:spcPts val="600"/>
                  </a:spcAft>
                </a:pPr>
                <a14:m>
                  <m:oMath xmlns:m="http://schemas.openxmlformats.org/officeDocument/2006/math"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2.</m:t>
                    </m:r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2= </m:t>
                    </m:r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𝛷</m:t>
                    </m:r>
                    <m:r>
                      <a:rPr lang="es-AR" i="1">
                        <a:solidFill>
                          <a:schemeClr val="accent2">
                            <a:lumMod val="50000"/>
                          </a:schemeClr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es-AR" dirty="0">
                    <a:solidFill>
                      <a:schemeClr val="accent2">
                        <a:lumMod val="50000"/>
                      </a:schemeClr>
                    </a:solidFill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(componente del flujo secundario)</a:t>
                </a:r>
                <a:endParaRPr lang="es-AR" dirty="0">
                  <a:solidFill>
                    <a:schemeClr val="accent2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5" name="Rectángulo 1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32006" y="2918719"/>
                <a:ext cx="4664931" cy="388696"/>
              </a:xfrm>
              <a:prstGeom prst="rect">
                <a:avLst/>
              </a:prstGeom>
              <a:blipFill rotWithShape="0">
                <a:blip r:embed="rId14"/>
                <a:stretch>
                  <a:fillRect t="-7813" r="-654" b="-20313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3" descr="G:\UTN INSPT\imagesCADQE17X.jpg"/>
          <p:cNvPicPr>
            <a:picLocks noChangeAspect="1" noChangeArrowheads="1"/>
          </p:cNvPicPr>
          <p:nvPr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17" name="CuadroTexto 16"/>
          <p:cNvSpPr txBox="1"/>
          <p:nvPr/>
        </p:nvSpPr>
        <p:spPr>
          <a:xfrm>
            <a:off x="4644008" y="315388"/>
            <a:ext cx="3142702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s-AR" b="1" dirty="0" smtClean="0">
                <a:solidFill>
                  <a:schemeClr val="bg2"/>
                </a:solidFill>
              </a:rPr>
              <a:t>LABORATORIO DE MEDICIONES</a:t>
            </a:r>
            <a:endParaRPr lang="es-AR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351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ector recto de flecha 2"/>
          <p:cNvCxnSpPr/>
          <p:nvPr/>
        </p:nvCxnSpPr>
        <p:spPr>
          <a:xfrm>
            <a:off x="2588683" y="2480586"/>
            <a:ext cx="170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" name="Conector recto de flecha 3"/>
          <p:cNvCxnSpPr/>
          <p:nvPr/>
        </p:nvCxnSpPr>
        <p:spPr>
          <a:xfrm rot="10800000">
            <a:off x="879013" y="2480586"/>
            <a:ext cx="1709670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" name="Conector recto de flecha 4"/>
          <p:cNvCxnSpPr/>
          <p:nvPr/>
        </p:nvCxnSpPr>
        <p:spPr>
          <a:xfrm flipH="1">
            <a:off x="2588683" y="2480586"/>
            <a:ext cx="3220" cy="1033530"/>
          </a:xfrm>
          <a:prstGeom prst="straightConnector1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Conector recto de flecha 6"/>
          <p:cNvCxnSpPr/>
          <p:nvPr/>
        </p:nvCxnSpPr>
        <p:spPr>
          <a:xfrm flipH="1">
            <a:off x="2585464" y="3514116"/>
            <a:ext cx="3220" cy="103353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CuadroTexto 7"/>
          <p:cNvSpPr txBox="1"/>
          <p:nvPr/>
        </p:nvSpPr>
        <p:spPr>
          <a:xfrm>
            <a:off x="4042386" y="2145695"/>
            <a:ext cx="211535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>
                <a:solidFill>
                  <a:schemeClr val="accent2"/>
                </a:solidFill>
              </a:rPr>
              <a:t>U1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763102" y="2132856"/>
            <a:ext cx="207993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>
                <a:solidFill>
                  <a:srgbClr val="FFC000"/>
                </a:solidFill>
              </a:rPr>
              <a:t>U2</a:t>
            </a:r>
          </a:p>
        </p:txBody>
      </p:sp>
      <p:cxnSp>
        <p:nvCxnSpPr>
          <p:cNvPr id="11" name="Conector recto de flecha 10"/>
          <p:cNvCxnSpPr/>
          <p:nvPr/>
        </p:nvCxnSpPr>
        <p:spPr>
          <a:xfrm rot="10800000">
            <a:off x="1793412" y="2470926"/>
            <a:ext cx="792051" cy="96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63102" y="2620488"/>
            <a:ext cx="140218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/>
              <a:t>E2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1691991" y="2620488"/>
            <a:ext cx="178694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>
                <a:solidFill>
                  <a:schemeClr val="bg2">
                    <a:lumMod val="75000"/>
                  </a:schemeClr>
                </a:solidFill>
              </a:rPr>
              <a:t>E1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2675616" y="4409146"/>
            <a:ext cx="181592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350" dirty="0">
                <a:solidFill>
                  <a:srgbClr val="CC6600"/>
                </a:solidFill>
              </a:rPr>
              <a:t>Φ</a:t>
            </a:r>
            <a:endParaRPr lang="es-AR" sz="1350" dirty="0">
              <a:solidFill>
                <a:srgbClr val="CC6600"/>
              </a:solidFill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2704593" y="3306366"/>
            <a:ext cx="147785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>
                <a:solidFill>
                  <a:schemeClr val="accent2">
                    <a:lumMod val="75000"/>
                  </a:schemeClr>
                </a:solidFill>
              </a:rPr>
              <a:t>IM = I1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1793412" y="4956525"/>
            <a:ext cx="22489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/>
              <a:t>FASORIAL EN VACIO</a:t>
            </a:r>
          </a:p>
        </p:txBody>
      </p:sp>
      <p:cxnSp>
        <p:nvCxnSpPr>
          <p:cNvPr id="17" name="Conector recto de flecha 16"/>
          <p:cNvCxnSpPr/>
          <p:nvPr/>
        </p:nvCxnSpPr>
        <p:spPr>
          <a:xfrm>
            <a:off x="6317118" y="2488635"/>
            <a:ext cx="17096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/>
          <p:nvPr/>
        </p:nvCxnSpPr>
        <p:spPr>
          <a:xfrm rot="10800000">
            <a:off x="4607448" y="2488635"/>
            <a:ext cx="1709670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Conector recto de flecha 18"/>
          <p:cNvCxnSpPr/>
          <p:nvPr/>
        </p:nvCxnSpPr>
        <p:spPr>
          <a:xfrm flipH="1">
            <a:off x="6325167" y="2494997"/>
            <a:ext cx="3220" cy="1033530"/>
          </a:xfrm>
          <a:prstGeom prst="straightConnector1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Conector recto de flecha 19"/>
          <p:cNvCxnSpPr/>
          <p:nvPr/>
        </p:nvCxnSpPr>
        <p:spPr>
          <a:xfrm flipH="1">
            <a:off x="6333215" y="3534991"/>
            <a:ext cx="3220" cy="103353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CuadroTexto 20"/>
          <p:cNvSpPr txBox="1"/>
          <p:nvPr/>
        </p:nvSpPr>
        <p:spPr>
          <a:xfrm>
            <a:off x="6420147" y="4401188"/>
            <a:ext cx="181592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350" dirty="0">
                <a:solidFill>
                  <a:srgbClr val="CC6600"/>
                </a:solidFill>
              </a:rPr>
              <a:t>Φ</a:t>
            </a:r>
            <a:endParaRPr lang="es-AR" sz="1350" dirty="0">
              <a:solidFill>
                <a:srgbClr val="CC6600"/>
              </a:solidFill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6548938" y="3306366"/>
            <a:ext cx="147785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>
                <a:solidFill>
                  <a:schemeClr val="accent2">
                    <a:lumMod val="75000"/>
                  </a:schemeClr>
                </a:solidFill>
              </a:rPr>
              <a:t>IM</a:t>
            </a:r>
          </a:p>
        </p:txBody>
      </p:sp>
      <p:sp>
        <p:nvSpPr>
          <p:cNvPr id="23" name="CuadroTexto 22"/>
          <p:cNvSpPr txBox="1"/>
          <p:nvPr/>
        </p:nvSpPr>
        <p:spPr>
          <a:xfrm>
            <a:off x="4491536" y="2152056"/>
            <a:ext cx="207993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>
                <a:solidFill>
                  <a:srgbClr val="FFC000"/>
                </a:solidFill>
              </a:rPr>
              <a:t>U2</a:t>
            </a:r>
          </a:p>
        </p:txBody>
      </p:sp>
      <p:sp>
        <p:nvSpPr>
          <p:cNvPr id="24" name="Rectángulo 23"/>
          <p:cNvSpPr/>
          <p:nvPr/>
        </p:nvSpPr>
        <p:spPr>
          <a:xfrm>
            <a:off x="7764186" y="2152056"/>
            <a:ext cx="38343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sz="1350" dirty="0">
                <a:solidFill>
                  <a:schemeClr val="accent2"/>
                </a:solidFill>
              </a:rPr>
              <a:t>U1</a:t>
            </a:r>
          </a:p>
        </p:txBody>
      </p:sp>
      <p:sp>
        <p:nvSpPr>
          <p:cNvPr id="25" name="CuadroTexto 24"/>
          <p:cNvSpPr txBox="1"/>
          <p:nvPr/>
        </p:nvSpPr>
        <p:spPr>
          <a:xfrm>
            <a:off x="4528561" y="2620488"/>
            <a:ext cx="140218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/>
              <a:t>E2</a:t>
            </a:r>
          </a:p>
        </p:txBody>
      </p:sp>
      <p:sp>
        <p:nvSpPr>
          <p:cNvPr id="26" name="CuadroTexto 25"/>
          <p:cNvSpPr txBox="1"/>
          <p:nvPr/>
        </p:nvSpPr>
        <p:spPr>
          <a:xfrm>
            <a:off x="7764186" y="2620527"/>
            <a:ext cx="178694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>
                <a:solidFill>
                  <a:schemeClr val="bg2">
                    <a:lumMod val="75000"/>
                  </a:schemeClr>
                </a:solidFill>
              </a:rPr>
              <a:t>E1</a:t>
            </a:r>
          </a:p>
        </p:txBody>
      </p:sp>
      <p:cxnSp>
        <p:nvCxnSpPr>
          <p:cNvPr id="28" name="Conector recto de flecha 27"/>
          <p:cNvCxnSpPr/>
          <p:nvPr/>
        </p:nvCxnSpPr>
        <p:spPr>
          <a:xfrm flipH="1" flipV="1">
            <a:off x="5100063" y="1524330"/>
            <a:ext cx="1217055" cy="94659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/>
          <p:nvPr/>
        </p:nvCxnSpPr>
        <p:spPr>
          <a:xfrm>
            <a:off x="6333215" y="2488635"/>
            <a:ext cx="1419703" cy="11800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uadroTexto 32"/>
          <p:cNvSpPr txBox="1"/>
          <p:nvPr/>
        </p:nvSpPr>
        <p:spPr>
          <a:xfrm>
            <a:off x="5153994" y="1260222"/>
            <a:ext cx="110919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>
                <a:solidFill>
                  <a:srgbClr val="FF0000"/>
                </a:solidFill>
              </a:rPr>
              <a:t>I2</a:t>
            </a:r>
          </a:p>
        </p:txBody>
      </p:sp>
      <p:sp>
        <p:nvSpPr>
          <p:cNvPr id="34" name="CuadroTexto 33"/>
          <p:cNvSpPr txBox="1"/>
          <p:nvPr/>
        </p:nvSpPr>
        <p:spPr>
          <a:xfrm>
            <a:off x="7733597" y="3319110"/>
            <a:ext cx="77595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>
                <a:solidFill>
                  <a:schemeClr val="accent1">
                    <a:lumMod val="75000"/>
                  </a:schemeClr>
                </a:solidFill>
              </a:rPr>
              <a:t>I1´</a:t>
            </a:r>
          </a:p>
        </p:txBody>
      </p:sp>
      <p:sp>
        <p:nvSpPr>
          <p:cNvPr id="35" name="CuadroTexto 34"/>
          <p:cNvSpPr txBox="1"/>
          <p:nvPr/>
        </p:nvSpPr>
        <p:spPr>
          <a:xfrm>
            <a:off x="5412374" y="4956525"/>
            <a:ext cx="249367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1350" dirty="0"/>
              <a:t>FASORIAL EN CARGA</a:t>
            </a:r>
          </a:p>
        </p:txBody>
      </p:sp>
      <p:sp>
        <p:nvSpPr>
          <p:cNvPr id="36" name="Arco 35"/>
          <p:cNvSpPr/>
          <p:nvPr/>
        </p:nvSpPr>
        <p:spPr>
          <a:xfrm rot="16200000">
            <a:off x="5542773" y="2316381"/>
            <a:ext cx="640725" cy="309092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 sz="1350"/>
          </a:p>
        </p:txBody>
      </p:sp>
      <p:sp>
        <p:nvSpPr>
          <p:cNvPr id="37" name="CuadroTexto 36"/>
          <p:cNvSpPr txBox="1"/>
          <p:nvPr/>
        </p:nvSpPr>
        <p:spPr>
          <a:xfrm>
            <a:off x="5787472" y="2181759"/>
            <a:ext cx="163400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1350" dirty="0"/>
              <a:t>φ</a:t>
            </a:r>
            <a:endParaRPr lang="es-AR" sz="1350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27407" y="5789194"/>
            <a:ext cx="78891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000" b="1" dirty="0">
                <a:latin typeface="Arial" panose="020B0604020202020204" pitchFamily="34" charset="0"/>
                <a:cs typeface="Arial" panose="020B0604020202020204" pitchFamily="34" charset="0"/>
              </a:rPr>
              <a:t>I1´ es la componente que compensa la acción </a:t>
            </a:r>
            <a:r>
              <a:rPr lang="es-AR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desmagnetizante</a:t>
            </a:r>
            <a:r>
              <a:rPr lang="es-AR" sz="2000" b="1" dirty="0">
                <a:latin typeface="Arial" panose="020B0604020202020204" pitchFamily="34" charset="0"/>
                <a:cs typeface="Arial" panose="020B0604020202020204" pitchFamily="34" charset="0"/>
              </a:rPr>
              <a:t> de I2.N2</a:t>
            </a:r>
          </a:p>
        </p:txBody>
      </p:sp>
      <p:sp>
        <p:nvSpPr>
          <p:cNvPr id="40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41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71239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4" name="3 Rectángulo"/>
          <p:cNvSpPr/>
          <p:nvPr/>
        </p:nvSpPr>
        <p:spPr>
          <a:xfrm>
            <a:off x="500034" y="2428868"/>
            <a:ext cx="807249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AR" sz="2400" dirty="0">
                <a:latin typeface="Arial" pitchFamily="34" charset="0"/>
                <a:cs typeface="Arial" pitchFamily="34" charset="0"/>
              </a:rPr>
              <a:t>Se denominan también transformadores de corriente. Tal como se ve en la figura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el transformador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de intensidad TRI tiene conectado el devanado primario en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serie con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el circuito de medida y el devanado secundario a los bornes del aparato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de medida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.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642910" y="1500174"/>
            <a:ext cx="67151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b="1" dirty="0" smtClean="0">
                <a:latin typeface="Arial" pitchFamily="34" charset="0"/>
                <a:cs typeface="Arial" pitchFamily="34" charset="0"/>
              </a:rPr>
              <a:t>TRANSFORMADOR DE INTENSIDAD</a:t>
            </a:r>
            <a:endParaRPr lang="es-AR" sz="24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11960" y="4798464"/>
            <a:ext cx="3009900" cy="1790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6 Rectángulo"/>
          <p:cNvSpPr/>
          <p:nvPr/>
        </p:nvSpPr>
        <p:spPr>
          <a:xfrm>
            <a:off x="5438628" y="4469139"/>
            <a:ext cx="5565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 smtClean="0">
                <a:latin typeface="Arial" pitchFamily="34" charset="0"/>
                <a:cs typeface="Arial" pitchFamily="34" charset="0"/>
              </a:rPr>
              <a:t>TRI</a:t>
            </a:r>
            <a:endParaRPr lang="es-AR" dirty="0"/>
          </a:p>
        </p:txBody>
      </p:sp>
      <p:sp>
        <p:nvSpPr>
          <p:cNvPr id="8" name="CuadroTexto 7"/>
          <p:cNvSpPr txBox="1"/>
          <p:nvPr/>
        </p:nvSpPr>
        <p:spPr>
          <a:xfrm>
            <a:off x="1596493" y="5143512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IRAM      /5 </a:t>
            </a:r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4" name="3 Rectángulo"/>
          <p:cNvSpPr/>
          <p:nvPr/>
        </p:nvSpPr>
        <p:spPr>
          <a:xfrm>
            <a:off x="714348" y="2428868"/>
            <a:ext cx="771530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AR" sz="2400" dirty="0">
                <a:latin typeface="Arial" pitchFamily="34" charset="0"/>
                <a:cs typeface="Arial" pitchFamily="34" charset="0"/>
              </a:rPr>
              <a:t>El devanado secundario de todos los TRI, está cerrado siempre por medio de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una resistencia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muy pequeña, que corresponde a la bobina </a:t>
            </a:r>
            <a:r>
              <a:rPr lang="es-AR" sz="2400" dirty="0" err="1" smtClean="0">
                <a:latin typeface="Arial" pitchFamily="34" charset="0"/>
                <a:cs typeface="Arial" pitchFamily="34" charset="0"/>
              </a:rPr>
              <a:t>amperimétrica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o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de intensidad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del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instrumento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de medida. Despreciando esta pequeña resistencia,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se puede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considerar que el secundario de los TRI está cerrado en cortocircuito.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4" name="3 Rectángulo"/>
          <p:cNvSpPr/>
          <p:nvPr/>
        </p:nvSpPr>
        <p:spPr>
          <a:xfrm>
            <a:off x="428596" y="1857364"/>
            <a:ext cx="828680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AR" sz="2400" dirty="0">
                <a:latin typeface="Arial" pitchFamily="34" charset="0"/>
                <a:cs typeface="Arial" pitchFamily="34" charset="0"/>
              </a:rPr>
              <a:t>El principio de funcionamiento está basado, como en todos los transformadores, en la acción del flujo magnético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alterno producido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por la corriente primaria que se cierra a través del núcleo y que acopla a la bobina secundaria; en ésta, el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flujo magnético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induce una fuerza electromotriz. En el TRI, la corriente que circula por las espiras del devanado primario varía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con la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carga; de la misma forma varía también el valor del flujo magnético producido, que acopla al devanado secundario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, induciendo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en él una fuerza electromotriz variable.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571472" y="1428736"/>
            <a:ext cx="7772400" cy="1470025"/>
          </a:xfrm>
        </p:spPr>
        <p:txBody>
          <a:bodyPr>
            <a:normAutofit/>
          </a:bodyPr>
          <a:lstStyle/>
          <a:p>
            <a:r>
              <a:rPr lang="es-AR" sz="3200" b="1" u="sng" dirty="0" smtClean="0">
                <a:latin typeface="Arial" pitchFamily="34" charset="0"/>
                <a:cs typeface="Arial" pitchFamily="34" charset="0"/>
              </a:rPr>
              <a:t>TRANSFORMADORES DE MEDICIÓN</a:t>
            </a:r>
            <a:endParaRPr lang="es-AR" sz="3200" b="1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3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7" name="6 Subtítulo"/>
          <p:cNvSpPr>
            <a:spLocks noGrp="1"/>
          </p:cNvSpPr>
          <p:nvPr>
            <p:ph type="subTitle" idx="1"/>
          </p:nvPr>
        </p:nvSpPr>
        <p:spPr>
          <a:xfrm>
            <a:off x="357158" y="3214686"/>
            <a:ext cx="8429684" cy="3000396"/>
          </a:xfrm>
        </p:spPr>
        <p:txBody>
          <a:bodyPr>
            <a:normAutofit/>
          </a:bodyPr>
          <a:lstStyle/>
          <a:p>
            <a:pPr algn="just"/>
            <a:r>
              <a:rPr lang="es-A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Por </a:t>
            </a:r>
            <a:r>
              <a:rPr lang="es-AR" sz="2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lo general, los aparatos de medida utilizados en las mediciones de corriente alterna, no están construidos para </a:t>
            </a:r>
            <a:r>
              <a:rPr lang="es-A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soportar altas </a:t>
            </a:r>
            <a:r>
              <a:rPr lang="es-AR" sz="2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tensiones ni elevadas intensidades de corriente. Además, en los casos de medidas a alta tensión, estos aparatos </a:t>
            </a:r>
            <a:r>
              <a:rPr lang="es-AR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de medida </a:t>
            </a:r>
            <a:r>
              <a:rPr lang="es-AR" sz="2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deben estar aislados de las altas tensiones para protección del personal encargado de las mediciones.</a:t>
            </a:r>
            <a:endParaRPr lang="es-AR" sz="2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algn="just"/>
            <a:endParaRPr lang="es-AR" sz="24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4" name="3 CuadroTexto"/>
          <p:cNvSpPr txBox="1"/>
          <p:nvPr/>
        </p:nvSpPr>
        <p:spPr>
          <a:xfrm>
            <a:off x="571472" y="1428736"/>
            <a:ext cx="81439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 smtClean="0">
                <a:latin typeface="Arial" pitchFamily="34" charset="0"/>
                <a:cs typeface="Arial" pitchFamily="34" charset="0"/>
              </a:rPr>
              <a:t>El conjunto amperímetro y TRI equivale a un nuevo amperímetro cuya constante resulta:</a:t>
            </a:r>
          </a:p>
          <a:p>
            <a:endParaRPr lang="es-AR" dirty="0"/>
          </a:p>
          <a:p>
            <a:endParaRPr lang="es-A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35405" y="2742291"/>
            <a:ext cx="2859752" cy="10001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5 CuadroTexto"/>
          <p:cNvSpPr txBox="1"/>
          <p:nvPr/>
        </p:nvSpPr>
        <p:spPr>
          <a:xfrm>
            <a:off x="928662" y="4000504"/>
            <a:ext cx="4857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smtClean="0">
                <a:latin typeface="Arial" pitchFamily="34" charset="0"/>
                <a:cs typeface="Arial" pitchFamily="34" charset="0"/>
              </a:rPr>
              <a:t>Siendo K la relación de transformación</a:t>
            </a:r>
            <a:endParaRPr lang="es-AR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biLevel thresh="50000"/>
          </a:blip>
          <a:stretch>
            <a:fillRect/>
          </a:stretch>
        </p:blipFill>
        <p:spPr>
          <a:xfrm rot="16200000">
            <a:off x="5388492" y="3656391"/>
            <a:ext cx="3425727" cy="25976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196752"/>
            <a:ext cx="7629525" cy="5086350"/>
          </a:xfrm>
          <a:prstGeom prst="rect">
            <a:avLst/>
          </a:prstGeom>
        </p:spPr>
      </p:pic>
      <p:sp>
        <p:nvSpPr>
          <p:cNvPr id="4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3" descr="G:\UTN INSPT\imagesCADQE17X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8300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79" y="1186219"/>
            <a:ext cx="4786461" cy="306592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592253" y="1363439"/>
            <a:ext cx="2752381" cy="5161905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0297" y="4581128"/>
            <a:ext cx="2746591" cy="1944216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5027285" y="2046039"/>
            <a:ext cx="685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I</a:t>
            </a:r>
            <a:endParaRPr lang="es-AR" sz="2400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10" name="Conector recto de flecha 9"/>
          <p:cNvCxnSpPr/>
          <p:nvPr/>
        </p:nvCxnSpPr>
        <p:spPr>
          <a:xfrm>
            <a:off x="5317045" y="2276872"/>
            <a:ext cx="45322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Picture 3" descr="G:\UTN INSPT\imagesCADQE17X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8913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4" name="3 Rectángulo"/>
          <p:cNvSpPr/>
          <p:nvPr/>
        </p:nvSpPr>
        <p:spPr>
          <a:xfrm>
            <a:off x="571472" y="2285992"/>
            <a:ext cx="792961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AR" sz="2400" dirty="0">
                <a:latin typeface="Arial" pitchFamily="34" charset="0"/>
                <a:cs typeface="Arial" pitchFamily="34" charset="0"/>
              </a:rPr>
              <a:t>Tal como se ve en la figura el transformador de tensión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TRV tiene conectado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el devanado primario en paralelo con el circuito de medida y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el devanado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secundario a los bornes del aparato de medida V, que puede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ser un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voltímetro o la bobina </a:t>
            </a:r>
            <a:r>
              <a:rPr lang="es-AR" sz="2400" dirty="0" err="1">
                <a:latin typeface="Arial" pitchFamily="34" charset="0"/>
                <a:cs typeface="Arial" pitchFamily="34" charset="0"/>
              </a:rPr>
              <a:t>voltimétrica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 de un vatímetro, de un contador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de energía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, etc.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714348" y="1428736"/>
            <a:ext cx="60722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b="1" dirty="0" smtClean="0">
                <a:latin typeface="Arial" pitchFamily="34" charset="0"/>
                <a:cs typeface="Arial" pitchFamily="34" charset="0"/>
              </a:rPr>
              <a:t>TRANSFORMADOR DE TENSIÓN</a:t>
            </a:r>
            <a:endParaRPr lang="es-AR" sz="24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57818" y="4357694"/>
            <a:ext cx="2214558" cy="2251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6 Rectángulo"/>
          <p:cNvSpPr/>
          <p:nvPr/>
        </p:nvSpPr>
        <p:spPr>
          <a:xfrm>
            <a:off x="5072066" y="5143512"/>
            <a:ext cx="6421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 smtClean="0">
                <a:latin typeface="Arial" pitchFamily="34" charset="0"/>
                <a:cs typeface="Arial" pitchFamily="34" charset="0"/>
              </a:rPr>
              <a:t>TRV</a:t>
            </a:r>
            <a:endParaRPr lang="es-AR" dirty="0"/>
          </a:p>
        </p:txBody>
      </p:sp>
      <p:sp>
        <p:nvSpPr>
          <p:cNvPr id="6" name="CuadroTexto 5"/>
          <p:cNvSpPr txBox="1"/>
          <p:nvPr/>
        </p:nvSpPr>
        <p:spPr>
          <a:xfrm>
            <a:off x="1596493" y="5143512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IRAM      /100 V</a:t>
            </a:r>
            <a:endParaRPr lang="es-A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4" name="3 Rectángulo"/>
          <p:cNvSpPr/>
          <p:nvPr/>
        </p:nvSpPr>
        <p:spPr>
          <a:xfrm>
            <a:off x="428596" y="1714488"/>
            <a:ext cx="8072494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AR" sz="2400" dirty="0">
                <a:latin typeface="Arial" pitchFamily="34" charset="0"/>
                <a:cs typeface="Arial" pitchFamily="34" charset="0"/>
              </a:rPr>
              <a:t>Al conectar el devanado primario en paralelo con la red, se toma de ésta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una pequeña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corriente de excitación que produce el flujo magnético común,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el cual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acopla magnéticamente el devanado secundario. Como esta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corriente de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excitación es muy pequeña, para obtener los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ampervueltas necesarios que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puedan mantener el flujo magnético suficientemente grande como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para soportar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la carga de los aparatos de medida, a tensión constante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es necesario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que el devanado primario esté constituido por gran número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de espiras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, de pequeña sección: el número de espiras es proporcional a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la tensión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primaria.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4" name="3 Rectángulo"/>
          <p:cNvSpPr/>
          <p:nvPr/>
        </p:nvSpPr>
        <p:spPr>
          <a:xfrm>
            <a:off x="500034" y="1928802"/>
            <a:ext cx="807249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AR" sz="2400" dirty="0">
                <a:latin typeface="Arial" pitchFamily="34" charset="0"/>
                <a:cs typeface="Arial" pitchFamily="34" charset="0"/>
              </a:rPr>
              <a:t>Los bornes secundarios de un transformador de tensión deben estar siempre cerrados, por medio de una resistencia elevada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, como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es la resistencia interior de un voltímetro, por ejemplo. Si no se conecta ningún aparato de medida al transformador,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los bornes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secundarios deben permanecer abiertos, pues si se cierran en cortocircuito o con una resistencia pequeña, por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los circuitos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primario y secundario circula una corriente muy elevada que destruye su aislamiento, quemando el transformador.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323684" y="2811034"/>
            <a:ext cx="2672251" cy="738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4 CuadroTexto"/>
          <p:cNvSpPr txBox="1"/>
          <p:nvPr/>
        </p:nvSpPr>
        <p:spPr>
          <a:xfrm>
            <a:off x="571472" y="1428736"/>
            <a:ext cx="83582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 smtClean="0">
                <a:latin typeface="Arial" pitchFamily="34" charset="0"/>
                <a:cs typeface="Arial" pitchFamily="34" charset="0"/>
              </a:rPr>
              <a:t>El conjunto voltímetro y TRV equivale a un nuevo voltímetro cuya constante resulta:</a:t>
            </a:r>
          </a:p>
          <a:p>
            <a:endParaRPr lang="es-AR" dirty="0"/>
          </a:p>
          <a:p>
            <a:endParaRPr lang="es-AR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biLevel thresh="50000"/>
          </a:blip>
          <a:stretch>
            <a:fillRect/>
          </a:stretch>
        </p:blipFill>
        <p:spPr>
          <a:xfrm rot="16200000">
            <a:off x="4925359" y="2762259"/>
            <a:ext cx="2920571" cy="483011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ángulo 4"/>
              <p:cNvSpPr/>
              <p:nvPr/>
            </p:nvSpPr>
            <p:spPr>
              <a:xfrm>
                <a:off x="404664" y="1084688"/>
                <a:ext cx="8334672" cy="53142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s-AR" sz="2400" u="sng" dirty="0" smtClean="0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GUÍA DE EJERCICIOS – PARTE A -</a:t>
                </a:r>
              </a:p>
              <a:p>
                <a:pPr algn="just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s-AR" sz="2400" dirty="0" smtClean="0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24- </a:t>
                </a:r>
                <a:r>
                  <a:rPr lang="es-AR" sz="2400" dirty="0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Se debe medir la potencia de una carga monofásica del orden de 350 KW y 5000 V. Se dispone de un vatímetro de:  </a:t>
                </a:r>
              </a:p>
              <a:p>
                <a:pPr algn="just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s-AR" sz="2400" dirty="0" err="1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Umáx</a:t>
                </a:r>
                <a:r>
                  <a:rPr lang="es-AR" sz="2400" dirty="0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 = 100 V ; </a:t>
                </a:r>
                <a:r>
                  <a:rPr lang="es-AR" sz="2400" dirty="0" err="1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Imáx</a:t>
                </a:r>
                <a:r>
                  <a:rPr lang="es-AR" sz="2400" dirty="0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 =5 A ; α</a:t>
                </a:r>
                <a:r>
                  <a:rPr lang="es-AR" sz="2400" dirty="0" err="1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máx</a:t>
                </a:r>
                <a:r>
                  <a:rPr lang="es-AR" sz="2400" dirty="0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 = 150 div.  </a:t>
                </a:r>
              </a:p>
              <a:p>
                <a:pPr algn="just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s-AR" sz="2400" dirty="0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El instrumento indica 90 divisiones.   </a:t>
                </a:r>
              </a:p>
              <a:p>
                <a:pPr algn="just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s-AR" sz="2400" dirty="0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Los transformadores son de:  </a:t>
                </a:r>
              </a:p>
              <a:p>
                <a:pPr algn="just"/>
                <a:r>
                  <a:rPr lang="es-AR" sz="2400" dirty="0">
                    <a:latin typeface="Arial" panose="020B0604020202020204" pitchFamily="34" charset="0"/>
                    <a:ea typeface="Calibri" panose="020F0502020204030204" pitchFamily="34" charset="0"/>
                    <a:cs typeface="Arial" panose="020B0604020202020204" pitchFamily="34" charset="0"/>
                  </a:rPr>
                  <a:t>TV = 5000/100 V TI = 100/5 A </a:t>
                </a:r>
                <a:endParaRPr lang="es-AR" sz="2400" dirty="0" smtClean="0">
                  <a:latin typeface="Arial" panose="020B0604020202020204" pitchFamily="34" charset="0"/>
                  <a:ea typeface="Calibri" panose="020F0502020204030204" pitchFamily="34" charset="0"/>
                  <a:cs typeface="Arial" panose="020B0604020202020204" pitchFamily="34" charset="0"/>
                </a:endParaRPr>
              </a:p>
              <a:p>
                <a:pPr algn="just"/>
                <a:endParaRPr lang="es-AR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just"/>
                <a:r>
                  <a:rPr lang="es-AR" sz="2400" u="sng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SOLUCIÓN</a:t>
                </a:r>
                <a:r>
                  <a:rPr lang="es-AR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:</a:t>
                </a:r>
              </a:p>
              <a:p>
                <a:pPr algn="just"/>
                <a:endParaRPr lang="es-AR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just"/>
                <a:r>
                  <a:rPr lang="es-AR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Constantes KW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AR" sz="24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AR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5 </m:t>
                        </m:r>
                        <m:r>
                          <a:rPr lang="es-AR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𝐴</m:t>
                        </m:r>
                        <m:r>
                          <a:rPr lang="es-AR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 . 100 </m:t>
                        </m:r>
                        <m:r>
                          <a:rPr lang="es-AR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𝑉</m:t>
                        </m:r>
                      </m:num>
                      <m:den>
                        <m:r>
                          <a:rPr lang="es-AR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150 </m:t>
                        </m:r>
                        <m:r>
                          <a:rPr lang="es-AR" sz="24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𝑑𝑖𝑣</m:t>
                        </m:r>
                      </m:den>
                    </m:f>
                    <m:r>
                      <a:rPr lang="es-AR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=3,33 </m:t>
                    </m:r>
                    <m:r>
                      <a:rPr lang="es-AR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𝑊</m:t>
                    </m:r>
                    <m:r>
                      <a:rPr lang="es-AR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/</m:t>
                    </m:r>
                    <m:r>
                      <a:rPr lang="es-AR" sz="24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𝑑𝑖𝑣</m:t>
                    </m:r>
                  </m:oMath>
                </a14:m>
                <a:endParaRPr lang="es-AR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5" name="Rectángulo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664" y="1084688"/>
                <a:ext cx="8334672" cy="5314275"/>
              </a:xfrm>
              <a:prstGeom prst="rect">
                <a:avLst/>
              </a:prstGeom>
              <a:blipFill rotWithShape="0">
                <a:blip r:embed="rId3"/>
                <a:stretch>
                  <a:fillRect l="-1096" t="-459" r="-1096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n 5"/>
          <p:cNvPicPr/>
          <p:nvPr/>
        </p:nvPicPr>
        <p:blipFill>
          <a:blip r:embed="rId4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370" y="3501008"/>
            <a:ext cx="3565630" cy="2292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86818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uadroTexto 2"/>
              <p:cNvSpPr txBox="1"/>
              <p:nvPr/>
            </p:nvSpPr>
            <p:spPr>
              <a:xfrm>
                <a:off x="827584" y="1916832"/>
                <a:ext cx="8424936" cy="17302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KI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AR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AR" sz="2400" b="0" i="1" smtClean="0">
                            <a:latin typeface="Cambria Math" panose="02040503050406030204" pitchFamily="18" charset="0"/>
                          </a:rPr>
                          <m:t>100</m:t>
                        </m:r>
                      </m:num>
                      <m:den>
                        <m:r>
                          <a:rPr lang="es-AR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den>
                    </m:f>
                    <m:r>
                      <a:rPr lang="es-AR" sz="2400" b="0" i="1" smtClean="0">
                        <a:latin typeface="Cambria Math" panose="02040503050406030204" pitchFamily="18" charset="0"/>
                      </a:rPr>
                      <m:t>=20                   </m:t>
                    </m:r>
                    <m:r>
                      <a:rPr lang="es-AR" sz="2400" b="0" i="1" smtClean="0">
                        <a:latin typeface="Cambria Math" panose="02040503050406030204" pitchFamily="18" charset="0"/>
                      </a:rPr>
                      <m:t>𝐾𝑉</m:t>
                    </m:r>
                    <m:r>
                      <a:rPr lang="es-AR" sz="24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s-AR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AR" sz="2400" b="0" i="1" smtClean="0">
                            <a:latin typeface="Cambria Math" panose="02040503050406030204" pitchFamily="18" charset="0"/>
                          </a:rPr>
                          <m:t>5000</m:t>
                        </m:r>
                      </m:num>
                      <m:den>
                        <m:r>
                          <a:rPr lang="es-AR" sz="2400" b="0" i="1" smtClean="0"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  <m:r>
                      <a:rPr lang="es-AR" sz="2400" b="0" i="1" smtClean="0">
                        <a:latin typeface="Cambria Math" panose="02040503050406030204" pitchFamily="18" charset="0"/>
                      </a:rPr>
                      <m:t>=50 </m:t>
                    </m:r>
                  </m:oMath>
                </a14:m>
                <a:endParaRPr lang="es-AR" sz="2400" b="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s-AR" sz="2400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s-AR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s-AR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P = KW . KI . KV </a:t>
                </a:r>
                <a:r>
                  <a:rPr lang="es-AR" sz="2400" smtClean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  <a:r>
                  <a:rPr lang="el-GR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α</a:t>
                </a:r>
                <a:r>
                  <a:rPr lang="es-AR" sz="2400" smtClean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s-AR" sz="24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= 3,33 . 20 . 50 . 90 </a:t>
                </a:r>
                <a14:m>
                  <m:oMath xmlns:m="http://schemas.openxmlformats.org/officeDocument/2006/math">
                    <m:r>
                      <a:rPr lang="es-AR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</m:t>
                    </m:r>
                    <m:r>
                      <a:rPr lang="es-AR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𝟑𝟎𝟎</m:t>
                    </m:r>
                    <m:r>
                      <a:rPr lang="es-AR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s-AR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𝑲𝑾</m:t>
                    </m:r>
                  </m:oMath>
                </a14:m>
                <a:endParaRPr lang="es-AR" sz="2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CuadroTexto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584" y="1916832"/>
                <a:ext cx="8424936" cy="1730217"/>
              </a:xfrm>
              <a:prstGeom prst="rect">
                <a:avLst/>
              </a:prstGeom>
              <a:blipFill rotWithShape="0">
                <a:blip r:embed="rId2"/>
                <a:stretch>
                  <a:fillRect l="-1158" b="-7394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3" descr="G:\UTN INSPT\imagesCADQE17X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03714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395536" y="5013176"/>
            <a:ext cx="4968552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AR" b="1" dirty="0" smtClean="0"/>
              <a:t>LABORATORIO DE MEDICIONES 2015©</a:t>
            </a:r>
          </a:p>
          <a:p>
            <a:endParaRPr lang="es-AR" b="1" dirty="0"/>
          </a:p>
          <a:p>
            <a:r>
              <a:rPr lang="es-AR" b="1" dirty="0" smtClean="0"/>
              <a:t>LIC. PROF. RICARDO DEFRANCE</a:t>
            </a:r>
          </a:p>
          <a:p>
            <a:endParaRPr lang="es-AR" b="1" dirty="0"/>
          </a:p>
          <a:p>
            <a:r>
              <a:rPr lang="es-AR" b="1" dirty="0" smtClean="0"/>
              <a:t>rdefrance@Hotmail.com</a:t>
            </a:r>
            <a:endParaRPr lang="es-AR" b="1" dirty="0"/>
          </a:p>
        </p:txBody>
      </p:sp>
      <p:sp>
        <p:nvSpPr>
          <p:cNvPr id="3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6293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6" name="5 Rectángulo"/>
          <p:cNvSpPr/>
          <p:nvPr/>
        </p:nvSpPr>
        <p:spPr>
          <a:xfrm>
            <a:off x="500034" y="1785926"/>
            <a:ext cx="814391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AR" sz="2400" dirty="0">
                <a:latin typeface="Arial" pitchFamily="34" charset="0"/>
                <a:cs typeface="Arial" pitchFamily="34" charset="0"/>
              </a:rPr>
              <a:t>Por estas razones, los aparatos de medida se conectan muchas veces a los circuitos cuyas magnitudes deben medir, a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través de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los denominados </a:t>
            </a:r>
            <a:r>
              <a:rPr lang="es-AR" sz="2400" b="1" i="1" dirty="0">
                <a:latin typeface="Arial" pitchFamily="34" charset="0"/>
                <a:cs typeface="Arial" pitchFamily="34" charset="0"/>
              </a:rPr>
              <a:t>transformadores de medida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. Puede decirse que un transformador de medida es un transformador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cuyo devanado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primario está bajo la acción de la magnitud que se mide y cuyo devanado secundario está conectado al aparato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de medida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correspondiente. Al medir la magnitud en el devanado secundario, se determina la del devanado primario, por la</a:t>
            </a:r>
          </a:p>
          <a:p>
            <a:pPr algn="just"/>
            <a:r>
              <a:rPr lang="es-AR" sz="2400" dirty="0">
                <a:latin typeface="Arial" pitchFamily="34" charset="0"/>
                <a:cs typeface="Arial" pitchFamily="34" charset="0"/>
              </a:rPr>
              <a:t>relación de transformación. Existen dos grandes grupos de transformadores de medida.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4" name="3 Rectángulo"/>
          <p:cNvSpPr/>
          <p:nvPr/>
        </p:nvSpPr>
        <p:spPr>
          <a:xfrm>
            <a:off x="500034" y="2214554"/>
            <a:ext cx="821537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AR" sz="2400" dirty="0" smtClean="0">
                <a:latin typeface="Arial" pitchFamily="34" charset="0"/>
                <a:cs typeface="Arial" pitchFamily="34" charset="0"/>
              </a:rPr>
              <a:t>1. </a:t>
            </a:r>
            <a:r>
              <a:rPr lang="es-AR" sz="2400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Transformadores </a:t>
            </a:r>
            <a:r>
              <a:rPr lang="es-AR" sz="2400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de </a:t>
            </a:r>
            <a:r>
              <a:rPr lang="es-AR" sz="2400" dirty="0" smtClean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intensidad: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(transformadores de corriente). Su aplicación está basada en la relación entre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la intensidad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de corriente del devanado primario y la intensidad de corriente en el devanado secundario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algn="just"/>
            <a:endParaRPr lang="es-AR" sz="240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s-AR" sz="2400" dirty="0">
                <a:latin typeface="Arial" pitchFamily="34" charset="0"/>
                <a:cs typeface="Arial" pitchFamily="34" charset="0"/>
              </a:rPr>
              <a:t>2. </a:t>
            </a:r>
            <a:r>
              <a:rPr lang="es-AR" sz="2400" dirty="0"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Transformadores de </a:t>
            </a:r>
            <a:r>
              <a:rPr lang="es-AR" sz="2400" dirty="0" smtClean="0">
                <a:solidFill>
                  <a:schemeClr val="accent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tensión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: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Su aplicación está basada en la relación entre la tensión en bornes del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devanado primario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y la tensión en bornes del devanado secundario.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4" name="3 Rectángulo"/>
          <p:cNvSpPr/>
          <p:nvPr/>
        </p:nvSpPr>
        <p:spPr>
          <a:xfrm>
            <a:off x="357158" y="1857364"/>
            <a:ext cx="828680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AR" sz="2400" dirty="0">
                <a:latin typeface="Arial" pitchFamily="34" charset="0"/>
                <a:cs typeface="Arial" pitchFamily="34" charset="0"/>
              </a:rPr>
              <a:t>Los transformadores de medida tienen los siguientes campos de aplicación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:</a:t>
            </a:r>
          </a:p>
          <a:p>
            <a:pPr algn="just"/>
            <a:endParaRPr lang="es-AR" sz="2400" dirty="0">
              <a:latin typeface="Arial" pitchFamily="34" charset="0"/>
              <a:cs typeface="Arial" pitchFamily="34" charset="0"/>
            </a:endParaRPr>
          </a:p>
          <a:p>
            <a:pPr marL="457200" indent="-457200" algn="just">
              <a:buAutoNum type="alphaLcParenR"/>
            </a:pPr>
            <a:r>
              <a:rPr lang="es-AR" sz="2400" dirty="0" smtClean="0">
                <a:latin typeface="Arial" pitchFamily="34" charset="0"/>
                <a:cs typeface="Arial" pitchFamily="34" charset="0"/>
              </a:rPr>
              <a:t>Permiten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ampliar los campos de medida de los aparatos de medida de corriente alterna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marL="457200" indent="-457200" algn="just"/>
            <a:endParaRPr lang="es-AR" sz="2400" dirty="0"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s-AR" sz="2400" dirty="0">
                <a:latin typeface="Arial" pitchFamily="34" charset="0"/>
                <a:cs typeface="Arial" pitchFamily="34" charset="0"/>
              </a:rPr>
              <a:t>b) Separan eléctricamente los aparatos de medida del circuito cuyas magnitudes se han de medir, con lo que 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resulta posible </a:t>
            </a:r>
            <a:r>
              <a:rPr lang="es-AR" sz="2400" dirty="0">
                <a:latin typeface="Arial" pitchFamily="34" charset="0"/>
                <a:cs typeface="Arial" pitchFamily="34" charset="0"/>
              </a:rPr>
              <a:t>realizar, sin peligro, mediciones en circuitos de alta tensión, con aparatos de medida de baja tensión</a:t>
            </a:r>
            <a:r>
              <a:rPr lang="es-AR" sz="2400" dirty="0" smtClean="0">
                <a:latin typeface="Arial" pitchFamily="34" charset="0"/>
                <a:cs typeface="Arial" pitchFamily="34" charset="0"/>
              </a:rPr>
              <a:t>.</a:t>
            </a:r>
            <a:endParaRPr lang="es-AR" sz="24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  <p:sp>
        <p:nvSpPr>
          <p:cNvPr id="4" name="3 Rectángulo"/>
          <p:cNvSpPr/>
          <p:nvPr/>
        </p:nvSpPr>
        <p:spPr>
          <a:xfrm>
            <a:off x="571472" y="2285992"/>
            <a:ext cx="785818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AR" sz="2400" dirty="0" smtClean="0">
                <a:latin typeface="Arial" pitchFamily="34" charset="0"/>
                <a:cs typeface="Arial" pitchFamily="34" charset="0"/>
              </a:rPr>
              <a:t>c) Hacen posible la instalación de aparatos de medida, a distancia del circuito controlado. De esta forma se evita la influencia de los campos magnéticos exteriores en el funcionamiento de los aparatos de medida, se aumenta la seguridad del personal y es posible la colocación de los aparatos de medida en los lugares más convenientes (por ejemplo, en cuadros de distribución).</a:t>
            </a:r>
            <a:endParaRPr lang="es-AR" sz="24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3 Rectángulo"/>
          <p:cNvSpPr>
            <a:spLocks noChangeArrowheads="1"/>
          </p:cNvSpPr>
          <p:nvPr/>
        </p:nvSpPr>
        <p:spPr bwMode="auto">
          <a:xfrm>
            <a:off x="539552" y="3356992"/>
            <a:ext cx="824924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s-AR" altLang="es-AR" sz="2400" b="1" dirty="0">
                <a:latin typeface="Arial" panose="020B0604020202020204" pitchFamily="34" charset="0"/>
              </a:rPr>
              <a:t>INTRODUCCIÓN AL ESTUDIO DEL TRANSFORMADOR </a:t>
            </a:r>
          </a:p>
        </p:txBody>
      </p:sp>
      <p:sp>
        <p:nvSpPr>
          <p:cNvPr id="4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59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14282" y="1340768"/>
            <a:ext cx="871543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Dispositivo electromagnético estático destinado a la transformación de una corriente alterna primaria en otra secundaria, a tensión y corriente distintas.</a:t>
            </a:r>
          </a:p>
          <a:p>
            <a:pPr algn="just"/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Es un circuito magnético con, por lo menos, un par de arrollamientos.</a:t>
            </a:r>
          </a:p>
          <a:p>
            <a:pPr algn="just"/>
            <a:endParaRPr lang="es-A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Constituido por:</a:t>
            </a:r>
          </a:p>
          <a:p>
            <a:pPr algn="just"/>
            <a:endParaRPr lang="es-A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1- Un núcleo ensamblado de chapas de acero.</a:t>
            </a: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2- Un par de arrollamientos acoplados </a:t>
            </a:r>
            <a:r>
              <a:rPr lang="es-A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electromagnéticamente</a:t>
            </a:r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3- Si se trata de un autotransformador, el acoplamiento es eléctrico y magnético.</a:t>
            </a:r>
          </a:p>
          <a:p>
            <a:endParaRPr lang="es-A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222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55576" y="1124744"/>
            <a:ext cx="495886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TIPOS CONSTRUCTIVOS</a:t>
            </a:r>
          </a:p>
          <a:p>
            <a:endParaRPr lang="es-A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1- A columnas</a:t>
            </a: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2- Acorazado</a:t>
            </a:r>
          </a:p>
          <a:p>
            <a:endParaRPr lang="es-A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Conductores de los devanados</a:t>
            </a:r>
          </a:p>
          <a:p>
            <a:endParaRPr lang="es-A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1- Cobre</a:t>
            </a: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2- Aluminio </a:t>
            </a:r>
          </a:p>
          <a:p>
            <a:endParaRPr lang="es-A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Dieléctrico:</a:t>
            </a:r>
          </a:p>
          <a:p>
            <a:endParaRPr lang="es-AR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1- Barniz</a:t>
            </a: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2-Polimeros</a:t>
            </a:r>
          </a:p>
          <a:p>
            <a:r>
              <a:rPr lang="es-AR" sz="2400" dirty="0">
                <a:latin typeface="Arial" panose="020B0604020202020204" pitchFamily="34" charset="0"/>
                <a:cs typeface="Arial" panose="020B0604020202020204" pitchFamily="34" charset="0"/>
              </a:rPr>
              <a:t>3-Prespan</a:t>
            </a:r>
          </a:p>
        </p:txBody>
      </p:sp>
      <p:sp>
        <p:nvSpPr>
          <p:cNvPr id="4" name="1 Rectángulo"/>
          <p:cNvSpPr/>
          <p:nvPr/>
        </p:nvSpPr>
        <p:spPr>
          <a:xfrm>
            <a:off x="214282" y="214290"/>
            <a:ext cx="8715436" cy="64294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LABORATORIO DE MEDICIONES</a:t>
            </a:r>
            <a:endParaRPr lang="es-AR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pic>
        <p:nvPicPr>
          <p:cNvPr id="5" name="Picture 3" descr="G:\UTN INSPT\imagesCADQE17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86710" y="0"/>
            <a:ext cx="773363" cy="100010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3102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BCC6B8040791C4C8D2D6EFEAC0AD348" ma:contentTypeVersion="10" ma:contentTypeDescription="Crear nuevo documento." ma:contentTypeScope="" ma:versionID="3b57895a20abaf63eeb98ca173d7b70b">
  <xsd:schema xmlns:xsd="http://www.w3.org/2001/XMLSchema" xmlns:xs="http://www.w3.org/2001/XMLSchema" xmlns:p="http://schemas.microsoft.com/office/2006/metadata/properties" xmlns:ns2="550c7403-bac9-46c3-a638-0babfd8b0c12" xmlns:ns3="04ad6149-b3b4-4060-8726-170dd1c58f46" targetNamespace="http://schemas.microsoft.com/office/2006/metadata/properties" ma:root="true" ma:fieldsID="5ef6817f2b9d4fa84d157ef7c7a24d9d" ns2:_="" ns3:_="">
    <xsd:import namespace="550c7403-bac9-46c3-a638-0babfd8b0c12"/>
    <xsd:import namespace="04ad6149-b3b4-4060-8726-170dd1c58f4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0c7403-bac9-46c3-a638-0babfd8b0c1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ad6149-b3b4-4060-8726-170dd1c58f46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25606A0-4F45-4942-A1A0-E1E8DA8DC17D}"/>
</file>

<file path=customXml/itemProps2.xml><?xml version="1.0" encoding="utf-8"?>
<ds:datastoreItem xmlns:ds="http://schemas.openxmlformats.org/officeDocument/2006/customXml" ds:itemID="{B3C24C3E-FEE7-4AF6-82A0-BC8519C30AA5}"/>
</file>

<file path=customXml/itemProps3.xml><?xml version="1.0" encoding="utf-8"?>
<ds:datastoreItem xmlns:ds="http://schemas.openxmlformats.org/officeDocument/2006/customXml" ds:itemID="{AC3C8902-DA77-4E6A-BE16-B77C77951881}"/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1314</Words>
  <Application>Microsoft Office PowerPoint</Application>
  <PresentationFormat>Presentación en pantalla (4:3)</PresentationFormat>
  <Paragraphs>138</Paragraphs>
  <Slides>29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5" baseType="lpstr">
      <vt:lpstr>Arial</vt:lpstr>
      <vt:lpstr>Arial Black</vt:lpstr>
      <vt:lpstr>Calibri</vt:lpstr>
      <vt:lpstr>Cambria Math</vt:lpstr>
      <vt:lpstr>Times New Roman</vt:lpstr>
      <vt:lpstr>Tema de Office</vt:lpstr>
      <vt:lpstr>Presentación de PowerPoint</vt:lpstr>
      <vt:lpstr>TRANSFORMADORES DE MEDICIÓN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RICARDO</dc:creator>
  <cp:lastModifiedBy>Ricardo Defrance</cp:lastModifiedBy>
  <cp:revision>20</cp:revision>
  <dcterms:created xsi:type="dcterms:W3CDTF">2012-09-06T17:49:53Z</dcterms:created>
  <dcterms:modified xsi:type="dcterms:W3CDTF">2021-09-15T19:58:31Z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0x010100ABCC6B8040791C4C8D2D6EFEAC0AD348</vt:lpwstr>
  </property>
</Properties>
</file>

<file path=docProps/thumbnail.jpeg>
</file>